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7010400" cy="9236075"/>
  <p:embeddedFontLst>
    <p:embeddedFont>
      <p:font typeface="Arial Black" panose="020B0A04020102020204" pitchFamily="34" charset="0"/>
      <p:regular r:id="rId22"/>
      <p:bold r:id="rId23"/>
    </p:embeddedFont>
    <p:embeddedFont>
      <p:font typeface="Montserrat" panose="00000500000000000000" pitchFamily="2" charset="0"/>
      <p:regular r:id="rId24"/>
      <p:bold r:id="rId25"/>
      <p:italic r:id="rId26"/>
      <p:boldItalic r:id="rId27"/>
    </p:embeddedFont>
    <p:embeddedFont>
      <p:font typeface="Proxima Nova" panose="020B0604020202020204" charset="0"/>
      <p:regular r:id="rId28"/>
      <p:bold r:id="rId29"/>
      <p:italic r:id="rId30"/>
      <p:boldItalic r:id="rId31"/>
    </p:embeddedFont>
    <p:embeddedFont>
      <p:font typeface="Raleway" pitchFamily="2" charset="0"/>
      <p:regular r:id="rId32"/>
      <p:bold r:id="rId33"/>
      <p:italic r:id="rId34"/>
      <p:boldItalic r:id="rId35"/>
    </p:embeddedFont>
    <p:embeddedFont>
      <p:font typeface="Source Sans Pro" panose="020B0503030403020204" pitchFamily="34" charset="0"/>
      <p:regular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0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9" Type="http://schemas.openxmlformats.org/officeDocument/2006/relationships/theme" Target="theme/theme1.xml"/><Relationship Id="rId21" Type="http://schemas.openxmlformats.org/officeDocument/2006/relationships/notesMaster" Target="notesMasters/notesMaster1.xml"/><Relationship Id="rId34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font" Target="fonts/font12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font" Target="fonts/font11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openxmlformats.org/officeDocument/2006/relationships/font" Target="fonts/font1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font" Target="fonts/font14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4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6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9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0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2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3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4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8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0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1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3:notes"/>
          <p:cNvSpPr txBox="1">
            <a:spLocks noGrp="1"/>
          </p:cNvSpPr>
          <p:nvPr>
            <p:ph type="body" idx="1"/>
          </p:nvPr>
        </p:nvSpPr>
        <p:spPr>
          <a:xfrm>
            <a:off x="701025" y="4387125"/>
            <a:ext cx="5608300" cy="415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2700"/>
            <a:ext cx="4673825" cy="3463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ria basic layout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3534800"/>
            <a:ext cx="8982600" cy="32157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352633"/>
            <a:ext cx="8183700" cy="196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Font typeface="Montserrat"/>
              <a:buNone/>
              <a:defRPr sz="3800"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2317433"/>
            <a:ext cx="8183700" cy="11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Proxima Nova"/>
              <a:buNone/>
              <a:defRPr sz="2400">
                <a:solidFill>
                  <a:srgbClr val="43434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812338" y="5778388"/>
            <a:ext cx="3895725" cy="60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80700" y="3534800"/>
            <a:ext cx="8982600" cy="321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0668"/>
            <a:ext cx="8520600" cy="267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3" name="Google Shape;53;p11"/>
          <p:cNvSpPr txBox="1">
            <a:spLocks noGrp="1"/>
          </p:cNvSpPr>
          <p:nvPr>
            <p:ph type="body" idx="1"/>
          </p:nvPr>
        </p:nvSpPr>
        <p:spPr>
          <a:xfrm>
            <a:off x="311700" y="3793576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195262" y="228600"/>
            <a:ext cx="8015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SzPts val="3000"/>
              <a:buNone/>
              <a:defRPr sz="4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SzPts val="3000"/>
              <a:buNone/>
              <a:defRPr sz="4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SzPts val="3000"/>
              <a:buNone/>
              <a:defRPr sz="4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SzPts val="3000"/>
              <a:buNone/>
              <a:defRPr sz="4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SzPts val="3000"/>
              <a:buNone/>
              <a:defRPr sz="4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>
              <a:spcBef>
                <a:spcPts val="0"/>
              </a:spcBef>
              <a:spcAft>
                <a:spcPts val="0"/>
              </a:spcAft>
              <a:buSzPts val="3000"/>
              <a:buNone/>
              <a:defRPr sz="4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>
              <a:spcBef>
                <a:spcPts val="0"/>
              </a:spcBef>
              <a:spcAft>
                <a:spcPts val="0"/>
              </a:spcAft>
              <a:buSzPts val="3000"/>
              <a:buNone/>
              <a:defRPr sz="4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>
              <a:spcBef>
                <a:spcPts val="0"/>
              </a:spcBef>
              <a:spcAft>
                <a:spcPts val="0"/>
              </a:spcAft>
              <a:buSzPts val="3000"/>
              <a:buNone/>
              <a:defRPr sz="4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>
              <a:spcBef>
                <a:spcPts val="0"/>
              </a:spcBef>
              <a:spcAft>
                <a:spcPts val="0"/>
              </a:spcAft>
              <a:buSzPts val="3000"/>
              <a:buNone/>
              <a:defRPr sz="4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9116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Char char="●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306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196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766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56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79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8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9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8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9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8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9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8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9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8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 Black"/>
              <a:buNone/>
              <a:defRPr sz="1200" b="0" i="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 Black"/>
              <a:buNone/>
              <a:defRPr sz="1200" b="0" i="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 Black"/>
              <a:buNone/>
              <a:defRPr sz="1200" b="0" i="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 Black"/>
              <a:buNone/>
              <a:defRPr sz="1200" b="0" i="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 Black"/>
              <a:buNone/>
              <a:defRPr sz="1200" b="0" i="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 Black"/>
              <a:buNone/>
              <a:defRPr sz="1200" b="0" i="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 Black"/>
              <a:buNone/>
              <a:defRPr sz="1200" b="0" i="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 Black"/>
              <a:buNone/>
              <a:defRPr sz="1200" b="0" i="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 Black"/>
              <a:buNone/>
              <a:defRPr sz="1200" b="0" i="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000">
              <a:solidFill>
                <a:schemeClr val="lt2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80700" y="3534800"/>
            <a:ext cx="8982600" cy="321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85875" y="2286000"/>
            <a:ext cx="81837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sz="3600"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191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Proxima Nova"/>
              <a:buChar char="●"/>
              <a:defRPr sz="3000">
                <a:solidFill>
                  <a:srgbClr val="43434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Proxima Nova"/>
              <a:buChar char="○"/>
              <a:defRPr sz="24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Proxima Nova"/>
              <a:buChar char="■"/>
              <a:defRPr sz="24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Font typeface="Proxima Nova"/>
              <a:buChar char="●"/>
              <a:defRPr sz="18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3" name="Google Shape;23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74056" y="6451031"/>
            <a:ext cx="1915808" cy="295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137" y="6281913"/>
            <a:ext cx="371380" cy="46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90250" y="701800"/>
            <a:ext cx="56040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/>
          <p:nvPr/>
        </p:nvSpPr>
        <p:spPr>
          <a:xfrm>
            <a:off x="4636800" y="107600"/>
            <a:ext cx="4426500" cy="66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2" name="Google Shape;42;p9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265500" y="1575600"/>
            <a:ext cx="4045200" cy="204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ubTitle" idx="1"/>
          </p:nvPr>
        </p:nvSpPr>
        <p:spPr>
          <a:xfrm>
            <a:off x="265500" y="3692001"/>
            <a:ext cx="4045200" cy="1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2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ctrTitle"/>
          </p:nvPr>
        </p:nvSpPr>
        <p:spPr>
          <a:xfrm>
            <a:off x="485875" y="352633"/>
            <a:ext cx="8183700" cy="19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600" i="0" u="none" strike="noStrike" cap="none">
                <a:solidFill>
                  <a:schemeClr val="dk2"/>
                </a:solidFill>
              </a:rPr>
              <a:t>Introduction to Programming</a:t>
            </a:r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ubTitle" idx="1"/>
          </p:nvPr>
        </p:nvSpPr>
        <p:spPr>
          <a:xfrm>
            <a:off x="485875" y="2317433"/>
            <a:ext cx="8183700" cy="11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Noto Sans Symbols"/>
              <a:buNone/>
            </a:pPr>
            <a:r>
              <a:rPr lang="en-US" sz="3600" i="0" u="none" strike="noStrike" cap="none">
                <a:solidFill>
                  <a:schemeClr val="dk1"/>
                </a:solidFill>
              </a:rPr>
              <a:t>What is a program?</a:t>
            </a:r>
            <a:endParaRPr sz="3600"/>
          </a:p>
        </p:txBody>
      </p:sp>
    </p:spTree>
  </p:cSld>
  <p:clrMapOvr>
    <a:masterClrMapping/>
  </p:clrMapOvr>
  <p:transition>
    <p:push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Step 5:</a:t>
            </a:r>
            <a:endParaRPr/>
          </a:p>
        </p:txBody>
      </p:sp>
      <p:sp>
        <p:nvSpPr>
          <p:cNvPr id="122" name="Google Shape;122;p2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On square you just divided, divide the rectangle on the right into two squares by drawing a line straight across starting in the middle of the rectangle on the left.</a:t>
            </a:r>
            <a:endParaRPr/>
          </a:p>
          <a:p>
            <a:pPr marL="342900" marR="0" lvl="0" indent="-18034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push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Step 6:</a:t>
            </a:r>
            <a:endParaRPr/>
          </a:p>
        </p:txBody>
      </p:sp>
      <p:sp>
        <p:nvSpPr>
          <p:cNvPr id="128" name="Google Shape;128;p2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In the square in the upper most right hand corner, divide the square in half by drawing a line starting at the top in the middle and going straight down.</a:t>
            </a:r>
            <a:endParaRPr/>
          </a:p>
          <a:p>
            <a:pPr marL="342900" marR="0" lvl="0" indent="-18034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push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Step 7:</a:t>
            </a:r>
            <a:endParaRPr/>
          </a:p>
        </p:txBody>
      </p:sp>
      <p:sp>
        <p:nvSpPr>
          <p:cNvPr id="134" name="Google Shape;134;p2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On the square you just divided, divide the rectangle on the right side into two squares by drawing a line straight across in the middle, starting on the left.</a:t>
            </a:r>
            <a:endParaRPr/>
          </a:p>
          <a:p>
            <a:pPr marL="342900" marR="0" lvl="0" indent="-18034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 i="0" u="none" strike="noStrike" cap="none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This is the last instruction</a:t>
            </a:r>
            <a:endParaRPr/>
          </a:p>
          <a:p>
            <a:pPr marL="342900" marR="0" lvl="0" indent="-18034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push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Did your drawing look like this?</a:t>
            </a:r>
            <a:endParaRPr/>
          </a:p>
        </p:txBody>
      </p:sp>
      <p:sp>
        <p:nvSpPr>
          <p:cNvPr id="140" name="Google Shape;140;p26"/>
          <p:cNvSpPr txBox="1"/>
          <p:nvPr/>
        </p:nvSpPr>
        <p:spPr>
          <a:xfrm>
            <a:off x="2362200" y="1600200"/>
            <a:ext cx="4419600" cy="441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1" name="Google Shape;141;p26"/>
          <p:cNvCxnSpPr/>
          <p:nvPr/>
        </p:nvCxnSpPr>
        <p:spPr>
          <a:xfrm>
            <a:off x="4572000" y="1600200"/>
            <a:ext cx="0" cy="4419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142" name="Google Shape;142;p26"/>
          <p:cNvCxnSpPr/>
          <p:nvPr/>
        </p:nvCxnSpPr>
        <p:spPr>
          <a:xfrm>
            <a:off x="4572000" y="3733800"/>
            <a:ext cx="2209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143" name="Google Shape;143;p26"/>
          <p:cNvCxnSpPr/>
          <p:nvPr/>
        </p:nvCxnSpPr>
        <p:spPr>
          <a:xfrm>
            <a:off x="5715000" y="1600200"/>
            <a:ext cx="0" cy="2133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144" name="Google Shape;144;p26"/>
          <p:cNvCxnSpPr/>
          <p:nvPr/>
        </p:nvCxnSpPr>
        <p:spPr>
          <a:xfrm>
            <a:off x="5715000" y="2667000"/>
            <a:ext cx="1066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145" name="Google Shape;145;p26"/>
          <p:cNvCxnSpPr/>
          <p:nvPr/>
        </p:nvCxnSpPr>
        <p:spPr>
          <a:xfrm>
            <a:off x="6248400" y="1600200"/>
            <a:ext cx="0" cy="1066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</p:cxnSp>
      <p:cxnSp>
        <p:nvCxnSpPr>
          <p:cNvPr id="146" name="Google Shape;146;p26"/>
          <p:cNvCxnSpPr/>
          <p:nvPr/>
        </p:nvCxnSpPr>
        <p:spPr>
          <a:xfrm>
            <a:off x="6248400" y="2133600"/>
            <a:ext cx="5334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</p:cxnSp>
    </p:spTree>
  </p:cSld>
  <p:clrMapOvr>
    <a:masterClrMapping/>
  </p:clrMapOvr>
  <p:transition>
    <p:push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Question:</a:t>
            </a:r>
            <a:endParaRPr/>
          </a:p>
        </p:txBody>
      </p:sp>
      <p:sp>
        <p:nvSpPr>
          <p:cNvPr id="152" name="Google Shape;152;p2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Noto Sans Symbols"/>
              <a:buChar char="●"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How easy to follow were the instructions?</a:t>
            </a:r>
            <a:endParaRPr/>
          </a:p>
          <a:p>
            <a:pPr marL="342900" marR="0" lvl="0" indent="-18034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Noto Sans Symbols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push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8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Activity B:</a:t>
            </a:r>
            <a:endParaRPr/>
          </a:p>
        </p:txBody>
      </p:sp>
      <p:sp>
        <p:nvSpPr>
          <p:cNvPr id="158" name="Google Shape;158;p2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I need a student volunteer to give instructions (b</a:t>
            </a:r>
            <a:r>
              <a:rPr lang="en-US" sz="3200"/>
              <a:t>e the program).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Follow the instructions given to you by </a:t>
            </a:r>
            <a:r>
              <a:rPr lang="en-US" sz="3200"/>
              <a:t>the volunteer program (be the computer)</a:t>
            </a:r>
            <a:r>
              <a:rPr lang="en-US" sz="3200" i="0" u="none" strike="noStrike" cap="none"/>
              <a:t>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You cannot ask any questions to clarify the instructions. </a:t>
            </a:r>
            <a:endParaRPr sz="3200" i="0" u="none" strike="noStrike" cap="none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No instructions will be repeated.</a:t>
            </a:r>
            <a:endParaRPr/>
          </a:p>
        </p:txBody>
      </p:sp>
    </p:spTree>
  </p:cSld>
  <p:clrMapOvr>
    <a:masterClrMapping/>
  </p:clrMapOvr>
  <p:transition>
    <p:push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9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Did your drawing look like this?</a:t>
            </a:r>
            <a:endParaRPr/>
          </a:p>
        </p:txBody>
      </p:sp>
      <p:sp>
        <p:nvSpPr>
          <p:cNvPr id="164" name="Google Shape;164;p29"/>
          <p:cNvSpPr/>
          <p:nvPr/>
        </p:nvSpPr>
        <p:spPr>
          <a:xfrm>
            <a:off x="954688" y="2853267"/>
            <a:ext cx="1905000" cy="19050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9"/>
          <p:cNvSpPr/>
          <p:nvPr/>
        </p:nvSpPr>
        <p:spPr>
          <a:xfrm>
            <a:off x="1524000" y="3352800"/>
            <a:ext cx="152400" cy="2286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9"/>
          <p:cNvSpPr/>
          <p:nvPr/>
        </p:nvSpPr>
        <p:spPr>
          <a:xfrm>
            <a:off x="2057400" y="3352800"/>
            <a:ext cx="152400" cy="2286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9"/>
          <p:cNvSpPr/>
          <p:nvPr/>
        </p:nvSpPr>
        <p:spPr>
          <a:xfrm>
            <a:off x="3429000" y="2743200"/>
            <a:ext cx="1905000" cy="19050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9"/>
          <p:cNvSpPr/>
          <p:nvPr/>
        </p:nvSpPr>
        <p:spPr>
          <a:xfrm>
            <a:off x="4038600" y="3276600"/>
            <a:ext cx="152400" cy="2286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9"/>
          <p:cNvSpPr/>
          <p:nvPr/>
        </p:nvSpPr>
        <p:spPr>
          <a:xfrm>
            <a:off x="4572000" y="3276600"/>
            <a:ext cx="152400" cy="2286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9"/>
          <p:cNvSpPr/>
          <p:nvPr/>
        </p:nvSpPr>
        <p:spPr>
          <a:xfrm>
            <a:off x="6019800" y="2743200"/>
            <a:ext cx="1905000" cy="19050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9"/>
          <p:cNvSpPr/>
          <p:nvPr/>
        </p:nvSpPr>
        <p:spPr>
          <a:xfrm>
            <a:off x="6629400" y="3276600"/>
            <a:ext cx="152400" cy="2286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9"/>
          <p:cNvSpPr/>
          <p:nvPr/>
        </p:nvSpPr>
        <p:spPr>
          <a:xfrm>
            <a:off x="7162800" y="3276600"/>
            <a:ext cx="152400" cy="2286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3" name="Google Shape;173;p29"/>
          <p:cNvCxnSpPr/>
          <p:nvPr/>
        </p:nvCxnSpPr>
        <p:spPr>
          <a:xfrm>
            <a:off x="3962400" y="4038600"/>
            <a:ext cx="9144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4CEB79BF-6CF2-3126-4270-36FF09D1D5A3}"/>
              </a:ext>
            </a:extLst>
          </p:cNvPr>
          <p:cNvSpPr/>
          <p:nvPr/>
        </p:nvSpPr>
        <p:spPr>
          <a:xfrm rot="8136185">
            <a:off x="1458455" y="3380428"/>
            <a:ext cx="942622" cy="8313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D051B4FB-915B-9BD2-52F6-89F55CFA3640}"/>
              </a:ext>
            </a:extLst>
          </p:cNvPr>
          <p:cNvSpPr/>
          <p:nvPr/>
        </p:nvSpPr>
        <p:spPr>
          <a:xfrm rot="19133893">
            <a:off x="6500989" y="4013166"/>
            <a:ext cx="942622" cy="8313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>
    <p:push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Question:</a:t>
            </a:r>
            <a:endParaRPr/>
          </a:p>
        </p:txBody>
      </p:sp>
      <p:sp>
        <p:nvSpPr>
          <p:cNvPr id="181" name="Google Shape;181;p30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How easy to follow were the instructions?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What difference did it make that you could not ask any questions or have any instructions repeated?</a:t>
            </a:r>
            <a:endParaRPr/>
          </a:p>
        </p:txBody>
      </p:sp>
    </p:spTree>
  </p:cSld>
  <p:clrMapOvr>
    <a:masterClrMapping/>
  </p:clrMapOvr>
  <p:transition>
    <p:push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Activity C:</a:t>
            </a:r>
            <a:endParaRPr/>
          </a:p>
        </p:txBody>
      </p:sp>
      <p:sp>
        <p:nvSpPr>
          <p:cNvPr id="187" name="Google Shape;187;p3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Now it is your turn.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Get a partner.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One of you will give instructions, and the other will follow the instructions.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Together will you be able to accomplish the task?</a:t>
            </a:r>
            <a:endParaRPr/>
          </a:p>
        </p:txBody>
      </p:sp>
    </p:spTree>
  </p:cSld>
  <p:clrMapOvr>
    <a:masterClrMapping/>
  </p:clrMapOvr>
  <p:transition>
    <p:push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2"/>
          <p:cNvSpPr txBox="1">
            <a:spLocks noGrp="1"/>
          </p:cNvSpPr>
          <p:nvPr>
            <p:ph type="title"/>
          </p:nvPr>
        </p:nvSpPr>
        <p:spPr>
          <a:xfrm>
            <a:off x="311700" y="4409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Notes for teacher</a:t>
            </a:r>
            <a:endParaRPr sz="4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32"/>
          <p:cNvSpPr txBox="1">
            <a:spLocks noGrp="1"/>
          </p:cNvSpPr>
          <p:nvPr>
            <p:ph type="body" idx="1"/>
          </p:nvPr>
        </p:nvSpPr>
        <p:spPr>
          <a:xfrm>
            <a:off x="311700" y="1258124"/>
            <a:ext cx="8520600" cy="48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93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600"/>
              <a:buChar char="●"/>
            </a:pPr>
            <a:r>
              <a:rPr lang="en-US" sz="2600" dirty="0"/>
              <a:t>Have one person from each group come together around you. </a:t>
            </a:r>
            <a:endParaRPr sz="26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 dirty="0"/>
              <a:t>If needed, show them how to fold a simple paper airplane.</a:t>
            </a:r>
            <a:endParaRPr sz="2600" dirty="0"/>
          </a:p>
          <a:p>
            <a: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 dirty="0"/>
              <a:t>Then give instructions: They will stand back-to-back with their partner. Then they will give their partner verbal instructions to fold a paper airplane, without telling them that is what they are doing. </a:t>
            </a:r>
            <a:endParaRPr sz="2600" dirty="0"/>
          </a:p>
          <a:p>
            <a: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 dirty="0"/>
              <a:t>Students return to their groups and give instructions. When finished, see how well they did, based on their instructions. </a:t>
            </a:r>
            <a:endParaRPr sz="2600" dirty="0"/>
          </a:p>
          <a:p>
            <a: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 dirty="0"/>
              <a:t>Then let them fly the paper airplanes.</a:t>
            </a:r>
            <a:endParaRPr sz="2600" dirty="0"/>
          </a:p>
        </p:txBody>
      </p:sp>
    </p:spTree>
  </p:cSld>
  <p:clrMapOvr>
    <a:masterClrMapping/>
  </p:clrMapOvr>
  <p:transition>
    <p:push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Definition</a:t>
            </a: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A set of instructions that tells the computer what to do.</a:t>
            </a:r>
            <a:endParaRPr/>
          </a:p>
        </p:txBody>
      </p:sp>
    </p:spTree>
  </p:cSld>
  <p:clrMapOvr>
    <a:masterClrMapping/>
  </p:clrMapOvr>
  <p:transition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Question:</a:t>
            </a:r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 i="0" u="none" strike="noStrike" cap="none"/>
              <a:t>What makes a good instruction?</a:t>
            </a:r>
            <a:endParaRPr sz="3200" i="0" u="none" strike="noStrike" cap="none"/>
          </a:p>
          <a:p>
            <a:pPr marL="457200" marR="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/>
              <a:t>What makes a bad instruction?</a:t>
            </a:r>
            <a:endParaRPr/>
          </a:p>
        </p:txBody>
      </p:sp>
    </p:spTree>
  </p:cSld>
  <p:clrMapOvr>
    <a:masterClrMapping/>
  </p:clrMapOvr>
  <p:transition>
    <p:push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Computers and programs</a:t>
            </a:r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 i="0" u="none" strike="noStrike" cap="none"/>
              <a:t>Computers can’t ask questions</a:t>
            </a:r>
            <a:endParaRPr/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 i="0" u="none" strike="noStrike" cap="none"/>
              <a:t>They just do what they are told</a:t>
            </a:r>
            <a:endParaRPr/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 i="0" u="none" strike="noStrike" cap="none"/>
              <a:t>Once they complete an instruction, they can’t go back</a:t>
            </a:r>
            <a:endParaRPr/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 i="0" u="none" strike="noStrike" cap="none"/>
              <a:t>They have a limited vocabulary</a:t>
            </a:r>
            <a:endParaRPr/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 i="0" u="none" strike="noStrike" cap="none"/>
              <a:t>Instructions need to be very clear and specific</a:t>
            </a:r>
            <a:endParaRPr/>
          </a:p>
        </p:txBody>
      </p:sp>
    </p:spTree>
  </p:cSld>
  <p:clrMapOvr>
    <a:masterClrMapping/>
  </p:clrMapOvr>
  <p:transition>
    <p:push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Activity A:</a:t>
            </a:r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You are going to be the computer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You are to complete a task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Follow this set of instructions …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You cannot:</a:t>
            </a:r>
            <a:endParaRPr sz="3200" i="0" u="none" strike="noStrike" cap="none"/>
          </a:p>
          <a:p>
            <a:pPr marL="914400" marR="0" lvl="1" indent="-3911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○"/>
            </a:pPr>
            <a:r>
              <a:rPr lang="en-US" sz="3200" i="0" u="none" strike="noStrike" cap="none">
                <a:solidFill>
                  <a:srgbClr val="434343"/>
                </a:solidFill>
              </a:rPr>
              <a:t> ask questions</a:t>
            </a:r>
            <a:endParaRPr sz="3200">
              <a:solidFill>
                <a:srgbClr val="434343"/>
              </a:solidFill>
            </a:endParaRPr>
          </a:p>
          <a:p>
            <a:pPr marL="914400" marR="0" lvl="1" indent="-3911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○"/>
            </a:pPr>
            <a:r>
              <a:rPr lang="en-US" sz="3200" i="0" u="none" strike="noStrike" cap="none">
                <a:solidFill>
                  <a:srgbClr val="434343"/>
                </a:solidFill>
              </a:rPr>
              <a:t>go back</a:t>
            </a:r>
            <a:endParaRPr sz="3200">
              <a:solidFill>
                <a:srgbClr val="434343"/>
              </a:solidFill>
            </a:endParaRPr>
          </a:p>
          <a:p>
            <a:pPr marL="914400" marR="0" lvl="1" indent="-3911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○"/>
            </a:pPr>
            <a:r>
              <a:rPr lang="en-US" sz="3200" i="0" u="none" strike="noStrike" cap="none">
                <a:solidFill>
                  <a:srgbClr val="434343"/>
                </a:solidFill>
              </a:rPr>
              <a:t>have the instruction repeated</a:t>
            </a:r>
            <a:endParaRPr>
              <a:solidFill>
                <a:srgbClr val="434343"/>
              </a:solidFill>
            </a:endParaRPr>
          </a:p>
        </p:txBody>
      </p:sp>
    </p:spTree>
  </p:cSld>
  <p:clrMapOvr>
    <a:masterClrMapping/>
  </p:clrMapOvr>
  <p:transition>
    <p:push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Step 1:</a:t>
            </a:r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On your paper, draw a large square.</a:t>
            </a:r>
            <a:endParaRPr/>
          </a:p>
        </p:txBody>
      </p:sp>
    </p:spTree>
  </p:cSld>
  <p:clrMapOvr>
    <a:masterClrMapping/>
  </p:clrMapOvr>
  <p:transition>
    <p:push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Step 2:</a:t>
            </a:r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Divide the square in half by drawing a line starting at the top and going straight down in the middle.</a:t>
            </a:r>
            <a:endParaRPr/>
          </a:p>
        </p:txBody>
      </p:sp>
    </p:spTree>
  </p:cSld>
  <p:clrMapOvr>
    <a:masterClrMapping/>
  </p:clrMapOvr>
  <p:transition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Step 3:</a:t>
            </a:r>
            <a:endParaRPr/>
          </a:p>
        </p:txBody>
      </p:sp>
      <p:sp>
        <p:nvSpPr>
          <p:cNvPr id="110" name="Google Shape;110;p2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On the right side of the square, divide the rectangle into two squares by drawing a line starting on the left and going straight across in the middle.</a:t>
            </a:r>
            <a:endParaRPr/>
          </a:p>
        </p:txBody>
      </p:sp>
    </p:spTree>
  </p:cSld>
  <p:clrMapOvr>
    <a:masterClrMapping/>
  </p:clrMapOvr>
  <p:transition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200" i="0" u="none" strike="noStrike" cap="none">
                <a:solidFill>
                  <a:schemeClr val="dk2"/>
                </a:solidFill>
              </a:rPr>
              <a:t>Step 4:</a:t>
            </a:r>
            <a:endParaRPr/>
          </a:p>
        </p:txBody>
      </p:sp>
      <p:sp>
        <p:nvSpPr>
          <p:cNvPr id="116" name="Google Shape;116;p2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560"/>
              <a:buFont typeface="Proxima Nova"/>
              <a:buChar char="●"/>
            </a:pPr>
            <a:r>
              <a:rPr lang="en-US" sz="3200" i="0" u="none" strike="noStrike" cap="none"/>
              <a:t>In the upper right-hand square, divide the square in half by drawing a line starting at the top and going straight down.</a:t>
            </a:r>
            <a:endParaRPr/>
          </a:p>
        </p:txBody>
      </p:sp>
    </p:spTree>
  </p:cSld>
  <p:clrMapOvr>
    <a:masterClrMapping/>
  </p:clrMapOvr>
  <p:transition>
    <p:push dir="r"/>
  </p:transition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543</Words>
  <Application>Microsoft Office PowerPoint</Application>
  <PresentationFormat>On-screen Show (4:3)</PresentationFormat>
  <Paragraphs>60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Arial Black</vt:lpstr>
      <vt:lpstr>Montserrat</vt:lpstr>
      <vt:lpstr>Noto Sans Symbols</vt:lpstr>
      <vt:lpstr>Source Sans Pro</vt:lpstr>
      <vt:lpstr>Raleway</vt:lpstr>
      <vt:lpstr>Proxima Nova</vt:lpstr>
      <vt:lpstr>Plum</vt:lpstr>
      <vt:lpstr>Introduction to Programming</vt:lpstr>
      <vt:lpstr>Definition</vt:lpstr>
      <vt:lpstr>Question:</vt:lpstr>
      <vt:lpstr>Computers and programs</vt:lpstr>
      <vt:lpstr>Activity A:</vt:lpstr>
      <vt:lpstr>Step 1:</vt:lpstr>
      <vt:lpstr>Step 2:</vt:lpstr>
      <vt:lpstr>Step 3:</vt:lpstr>
      <vt:lpstr>Step 4:</vt:lpstr>
      <vt:lpstr>Step 5:</vt:lpstr>
      <vt:lpstr>Step 6:</vt:lpstr>
      <vt:lpstr>Step 7:</vt:lpstr>
      <vt:lpstr>Did your drawing look like this?</vt:lpstr>
      <vt:lpstr>Question:</vt:lpstr>
      <vt:lpstr>Activity B:</vt:lpstr>
      <vt:lpstr>Did your drawing look like this?</vt:lpstr>
      <vt:lpstr>Question:</vt:lpstr>
      <vt:lpstr>Activity C:</vt:lpstr>
      <vt:lpstr>Notes for teacher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Jill Jones</cp:lastModifiedBy>
  <cp:revision>1</cp:revision>
  <dcterms:modified xsi:type="dcterms:W3CDTF">2025-01-27T13:40:27Z</dcterms:modified>
</cp:coreProperties>
</file>